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  <p:sldMasterId id="2147485528" r:id="rId7"/>
    <p:sldMasterId id="2147485559" r:id="rId8"/>
  </p:sldMasterIdLst>
  <p:notesMasterIdLst>
    <p:notesMasterId r:id="rId19"/>
  </p:notesMasterIdLst>
  <p:handoutMasterIdLst>
    <p:handoutMasterId r:id="rId20"/>
  </p:handoutMasterIdLst>
  <p:sldIdLst>
    <p:sldId id="369" r:id="rId9"/>
    <p:sldId id="376" r:id="rId10"/>
    <p:sldId id="263" r:id="rId11"/>
    <p:sldId id="271" r:id="rId12"/>
    <p:sldId id="272" r:id="rId13"/>
    <p:sldId id="370" r:id="rId14"/>
    <p:sldId id="371" r:id="rId15"/>
    <p:sldId id="377" r:id="rId16"/>
    <p:sldId id="372" r:id="rId17"/>
    <p:sldId id="359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72" autoAdjust="0"/>
  </p:normalViewPr>
  <p:slideViewPr>
    <p:cSldViewPr snapToGrid="0">
      <p:cViewPr>
        <p:scale>
          <a:sx n="51" d="100"/>
          <a:sy n="51" d="100"/>
        </p:scale>
        <p:origin x="124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10/19/2019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10/19/2019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ＭＳ Ｐゴシック"/>
                <a:cs typeface="Calibri"/>
              </a:rPr>
              <a:t>To speed up the </a:t>
            </a:r>
            <a:r>
              <a:rPr lang="en-US" altLang="zh-CN" dirty="0" err="1">
                <a:ea typeface="ＭＳ Ｐゴシック"/>
                <a:cs typeface="Calibri"/>
              </a:rPr>
              <a:t>vm</a:t>
            </a:r>
            <a:r>
              <a:rPr lang="en-US" altLang="zh-CN" dirty="0">
                <a:ea typeface="ＭＳ Ｐゴシック"/>
                <a:cs typeface="Calibri"/>
              </a:rPr>
              <a:t> creation, kata will start a </a:t>
            </a:r>
            <a:r>
              <a:rPr lang="en-US" altLang="zh-CN" dirty="0" err="1">
                <a:ea typeface="ＭＳ Ｐゴシック"/>
                <a:cs typeface="Calibri"/>
              </a:rPr>
              <a:t>vm</a:t>
            </a:r>
            <a:r>
              <a:rPr lang="en-US" altLang="zh-CN" dirty="0">
                <a:ea typeface="ＭＳ Ｐゴシック"/>
                <a:cs typeface="Calibri"/>
              </a:rPr>
              <a:t> with limited resources, such as 1 </a:t>
            </a:r>
            <a:r>
              <a:rPr lang="en-US" altLang="zh-CN" dirty="0" err="1">
                <a:ea typeface="ＭＳ Ｐゴシック"/>
                <a:cs typeface="Calibri"/>
              </a:rPr>
              <a:t>vcpu</a:t>
            </a:r>
            <a:r>
              <a:rPr lang="en-US" altLang="zh-CN" dirty="0">
                <a:ea typeface="ＭＳ Ｐゴシック"/>
                <a:cs typeface="Calibri"/>
              </a:rPr>
              <a:t>, 128 mb memory</a:t>
            </a:r>
            <a:endParaRPr lang="en-US" dirty="0">
              <a:ea typeface="ＭＳ Ｐゴシック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ＭＳ Ｐゴシック"/>
                <a:cs typeface="Calibri"/>
              </a:rPr>
              <a:t>The memory </a:t>
            </a:r>
            <a:r>
              <a:rPr lang="en-US" dirty="0" err="1">
                <a:ea typeface="ＭＳ Ｐゴシック"/>
                <a:cs typeface="Calibri"/>
              </a:rPr>
              <a:t>hotplug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r>
              <a:rPr lang="en-US" dirty="0">
                <a:ea typeface="ＭＳ Ｐゴシック"/>
                <a:cs typeface="Calibri"/>
              </a:rPr>
              <a:t>Then we come to the </a:t>
            </a:r>
            <a:r>
              <a:rPr lang="en-US" dirty="0" err="1">
                <a:ea typeface="ＭＳ Ｐゴシック"/>
                <a:cs typeface="Calibri"/>
              </a:rPr>
              <a:t>cpu</a:t>
            </a:r>
            <a:r>
              <a:rPr lang="en-US" dirty="0">
                <a:ea typeface="ＭＳ Ｐゴシック"/>
                <a:cs typeface="Calibri"/>
              </a:rPr>
              <a:t> </a:t>
            </a:r>
            <a:r>
              <a:rPr lang="en-US" dirty="0" err="1">
                <a:ea typeface="ＭＳ Ｐゴシック"/>
                <a:cs typeface="Calibri"/>
              </a:rPr>
              <a:t>hotplug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r>
              <a:rPr lang="en-US" dirty="0" err="1">
                <a:ea typeface="ＭＳ Ｐゴシック"/>
                <a:cs typeface="Calibri"/>
              </a:rPr>
              <a:t>vcpus</a:t>
            </a:r>
            <a:r>
              <a:rPr lang="en-US" dirty="0">
                <a:ea typeface="ＭＳ Ｐゴシック"/>
                <a:cs typeface="Calibri"/>
              </a:rPr>
              <a:t> will be dynamical</a:t>
            </a:r>
            <a:r>
              <a:rPr lang="en-US" altLang="zh-CN" dirty="0">
                <a:ea typeface="ＭＳ Ｐゴシック"/>
                <a:cs typeface="Calibri"/>
              </a:rPr>
              <a:t>ly</a:t>
            </a:r>
            <a:r>
              <a:rPr lang="en-US" dirty="0">
                <a:ea typeface="ＭＳ Ｐゴシック"/>
                <a:cs typeface="Calibri"/>
              </a:rPr>
              <a:t> assigned when kata-containers wants to update resource</a:t>
            </a:r>
            <a:r>
              <a:rPr lang="en-US" altLang="zh-CN" dirty="0">
                <a:ea typeface="ＭＳ Ｐゴシック"/>
                <a:cs typeface="Calibri"/>
              </a:rPr>
              <a:t>s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82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comments from Mark and </a:t>
            </a:r>
            <a:r>
              <a:rPr lang="en-US" dirty="0" err="1"/>
              <a:t>Christoffer</a:t>
            </a:r>
            <a:r>
              <a:rPr lang="en-US" dirty="0"/>
              <a:t>:</a:t>
            </a:r>
          </a:p>
          <a:p>
            <a:r>
              <a:rPr lang="en-US" dirty="0"/>
              <a:t>The conclusion is that : the </a:t>
            </a:r>
            <a:r>
              <a:rPr lang="en-US" dirty="0" err="1"/>
              <a:t>vcpu</a:t>
            </a:r>
            <a:r>
              <a:rPr lang="en-US" dirty="0"/>
              <a:t> number should be available before </a:t>
            </a:r>
            <a:r>
              <a:rPr lang="en-US" dirty="0" err="1"/>
              <a:t>vgic</a:t>
            </a:r>
            <a:r>
              <a:rPr lang="en-US" dirty="0"/>
              <a:t> initialized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41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When the changed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starts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4 -append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=1”, It can create 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device-tree, and set 3 as pluggable. This work around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vcpu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obstacle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side.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Then the guest kernel will be booted with 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let 3 be offline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use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query_hotpluggable_cpus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to get the pluggable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 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guest.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device_add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is triggered, guest will be notified to set one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pluggable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online.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Use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onlineCPU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offlineCPU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to set the wanted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online/offline at kata agent side.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EA28A-9C00-4181-8CFD-DB1B619A8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EA28A-9C00-4181-8CFD-DB1B619A8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EA28A-9C00-4181-8CFD-DB1B619A8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76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05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15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33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8CE2-E147-4546-A53E-67D419E7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DE6A-A219-4F09-85FF-49008B84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D4096-54EB-4D64-B631-AB287641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6AC8-0FFE-4266-87B4-726DCEC6992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916BB-E0CA-4CF5-A30C-9C0E6451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8FC1-0158-424F-A30C-56D3D4B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43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13501-B1DE-460C-B349-FE9161C4F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D500C-E0DD-40B9-BE17-0821903F4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CF95F22B-4436-4118-9A2B-7739E50C3AD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8891B419-8662-47B3-982D-9D724D69F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636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631E43-99E0-4028-8901-546E6EC9D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8D211-04D1-4739-B9AA-317F34AE6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6AED552C-D92C-4C5F-94D1-2171342A8E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18214EC-DE5E-46F3-932D-72C37940B2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954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95D4AA-F2A8-4384-AD84-0EEA179F1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0123443-388F-4049-B14C-1721F4F3A6D1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F975C9-2626-4FBE-A632-F8D02B200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D966C442-5935-45B0-B5EF-8825F7383C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8A2833D5-900F-405C-BD37-3341AF6BEC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673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15444F-BF91-4E76-945F-FC23569CD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AA0AC-1B91-424A-90B7-D9216B42CC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16484C5E-CC61-4A51-99DE-542DFD6A32A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7B355008-2156-4C99-BD9D-EFC55C33DA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306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2BF7B-0B4F-42C4-A28F-E361FA06D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6F5698-E505-43C3-86C4-0DF2F6F18994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78B78D-B86C-4C43-B68E-6177FC564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A2CA8158-5B67-4FB6-9124-C2BD4870EFF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5D2F1075-4434-49EF-BB3D-431E5174F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57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CD47E6-A815-4B4C-8DF1-77C27BA421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1C021A-CE37-4247-86A6-D3F8631EF178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5FBA9-B8D5-4A94-B7E9-2D53AEE95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17B79F26-466C-4D4E-A183-7E0C2C3F6BC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4A72453B-F3DE-46D2-B9E9-FB28941229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680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F7E7B7-56BB-4112-B617-CFF9656CE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549EC7C-E544-4A5B-9F2D-5D83455B5F17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E1E9CC-CC02-45CA-B028-C949157CB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48EE02F4-ACC8-44D2-904B-9DD618FB6F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E1F9007D-A7DB-4A65-85A8-383B2F7CCE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247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3E475-82E5-4D4C-8ED0-6A4B98965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ED97F7-4938-429A-AFFC-97DB3D8DD228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5E058-5F33-47FF-BB75-E6F96DD2A2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DC443F84-68A8-4E34-AD3C-6D933B3A4AD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39CFC556-35CF-4BEA-B84C-726C0E146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1192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99A199-6890-4DB0-96E2-F4F08B6C4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F0403-9816-4D61-B738-CAC9AEF88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919B388-0A7E-4CF5-98A2-B00070C7F36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A4ED-89A9-40D7-A36E-6756BC1D27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B2F51E67-1103-42F8-A7C5-9A7EF92DE6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7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74988A8-5D5E-48D8-B98F-057743888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94E625-DC28-418A-997F-2C46D7BDFA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CEC732-6570-4E9A-B9FC-650692F784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3CAD4DBB-050C-43E1-9A79-3C0BD011DE3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A0D87-B37D-459F-A50A-5BB0985DD3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60B379D6-17F5-4629-800E-6C8B3BF84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6526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B6EEB4-D15D-4BCD-A08D-7FF20AA62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C20A07-EA0D-4FD1-9641-08FB0A7ED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99F708AE-27A1-4378-814B-68DD6DC7C4A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CB9275-81D9-462B-8EBF-EA7996F73C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4C3C8FDB-D3BC-4F5A-987E-2DB387A5EC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156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69983-5C36-4589-B089-1BCE8E76F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63A23A3E-F873-4ECE-BEFF-F84671B51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233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E9034-7FDD-4155-82F8-9737908DA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B779115E-FE70-419E-84E6-7C8E7A71D2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1290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558A7-E8EB-4809-BA7A-8E1AF78D4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60860BB7-9373-4711-8DF5-8986D3221D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725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9171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58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4996E0-E713-4AAA-93CC-D9A76A729ED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725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68576D-CE23-46ED-BD1F-2A783A433F8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51AA20-D084-4C02-AFC0-DF8399B713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17A47F71-1F57-4F0F-AACF-EDC21CB7C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AFC9E8FF-2D91-451C-A829-AC5A30F27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A5DC61B-28D6-44E5-8577-93CBE44EF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31">
            <a:extLst>
              <a:ext uri="{FF2B5EF4-FFF2-40B4-BE49-F238E27FC236}">
                <a16:creationId xmlns:a16="http://schemas.microsoft.com/office/drawing/2014/main" id="{14AF933E-C596-46E9-AB4B-DE86202EA3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E32EB4-0BC7-4E63-8C4A-276C4726E1B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A1E255C-E628-4C8D-9B3E-333D035032A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31">
            <a:extLst>
              <a:ext uri="{FF2B5EF4-FFF2-40B4-BE49-F238E27FC236}">
                <a16:creationId xmlns:a16="http://schemas.microsoft.com/office/drawing/2014/main" id="{FFF5B40F-55BC-47C2-BD07-4EAED6FA0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1">
            <a:extLst>
              <a:ext uri="{FF2B5EF4-FFF2-40B4-BE49-F238E27FC236}">
                <a16:creationId xmlns:a16="http://schemas.microsoft.com/office/drawing/2014/main" id="{9D10F02E-3C33-402F-A1BE-1E9227367D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9243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BDAB5686-0FC3-42F7-A969-7AE0E202C29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12F328-95E3-4E00-B154-EB14CD005D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8B8CB6-B490-4CBF-ACD0-FEFDD331E5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37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CCD4F-22A1-490D-BE0A-355502157765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169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2E92C2-2460-4356-BA30-97ECC5C466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598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251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5678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7713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4917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9FE35-DED5-42D2-8D8A-A8A5D737FC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C866DF-35FF-4A1C-93F8-8F65C1CAA22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6B80E0-6B5D-4998-9155-711A8B2554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CB6815C7-E7D5-4AB1-BDB5-C9D0C4CFC7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92DF5101-A6BE-4282-A35C-746D00C171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23621191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52817E-2B15-41F6-A6CB-625139C91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2810D-9840-42C3-A0D8-C9FE35F987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B4A71451-543C-4ED2-8EE5-F0D5B8CAAB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75168FF4-F514-4F76-89A3-6AD8814A16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3986349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3E1E1-B538-4B80-90BA-2E35C2105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7930B0-A0FC-4334-A788-65CEFFECF4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12B2D1A8-DE21-4D89-AEA9-416BE76118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07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5C881-A8A4-40C9-BDE3-B7CBE80D7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41179F-88A2-4D59-9055-1B08A99960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EFA92758-CB91-4982-B04A-8C79CDA487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02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8CE2-E147-4546-A53E-67D419E7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DE6A-A219-4F09-85FF-49008B84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D4096-54EB-4D64-B631-AB287641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6AC8-0FFE-4266-87B4-726DCEC6992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916BB-E0CA-4CF5-A30C-9C0E6451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8FC1-0158-424F-A30C-56D3D4B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014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8658F-652E-45EA-9E0A-4A33234E9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42F9-0471-4603-9712-C1FF4464D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ED094A44-07BD-45BE-BA8B-D0665FCD7E3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69C7D10E-C008-4B0E-926C-6E3FF31908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1165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09BC4-437E-44A5-B22A-9A6CEF4D1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FB1039-C5DD-4918-88AC-36BEB0FF84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CD858F25-DF2E-452A-968D-4E4B6D2BFE2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F24CA831-7068-40BC-873B-C35F3C70E6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5004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5DEDB9-C113-433C-9676-B99D738B2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B3AD92-429A-4661-9B0A-3F1C7A76800D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2F8109-7718-4FF0-A000-FB750307D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46C2E537-DBA2-4F47-8523-95942C14F0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37E83C17-ADEC-463A-B417-3EF6B89FCF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4052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0E866-7954-416B-B41F-14C209A9C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B6DB37-9BB1-4E32-A042-FF0CD5F0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F4D9E6A-0E31-4283-AFB0-E0BAF47829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F77A455C-7AC4-4379-BA50-8BC56227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757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34EE41-9CE8-4829-AAC4-3E8351559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47E8CE-88AA-498B-AF90-745A36EA63CD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C8CFC6-28F3-43F6-8A5B-43BAE81262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ABAD23AD-E6C5-4969-9E41-01CFB26503C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9988450C-84CA-4748-82AC-A85097E6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7096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E649F3-A984-47B7-9071-088947103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234131-FFEF-456D-95A2-5578A246AB3D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AB02B7-1C34-4620-AC68-A101FE156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FA6D3409-C645-4CDE-9F35-48507420F3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6E0B0F28-915D-4350-B438-3568240696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9971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AC91B6-D468-411C-922B-6B2BEBC19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47E850A-FF63-4B43-A423-FBCB15FB0F04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B30079-3421-4BB9-B873-588FEA4EA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B35F2269-39EA-4919-BF5D-626607E0F37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D144159C-EAF4-44CA-9EFA-7D5020728E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808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47AACF-A5E6-44EF-9813-F3D478FC8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40EDA5E-C776-4C8B-9D36-816427095C17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40DAF2-0CF2-4547-A6EF-9326757D52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C825C23E-CF9E-4101-BC6D-BBAE29B8594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7CD7E9B0-D49D-405C-9BDB-2B3DD98A66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1325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2C87F-56CE-4C6E-A7E8-0BDDA5A269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18E81-DFBE-49F8-86AC-5829842DE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C79C3FC7-3C00-43BA-A9C2-6201D503B3E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6D2DEB-D43E-4258-8362-3D9F76C45A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6B50E255-C885-4F83-8A10-F28A84F8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83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516A0C-A128-4EA8-991F-0CE0144943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0B27CD-62C0-4CA8-B99C-1B3D24011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373E95-6E46-44EC-BBCB-8B0A2CAD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CCBF4399-10E6-4B23-A8B9-F70F2D44A94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731B81-A27C-47CD-B22E-51CF54BD05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F564103B-2DFC-4F0D-A7C6-EFB5BB17D4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1690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72FD40-594A-400A-BD2F-A72E78F6F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46AF5E-C400-4FDD-A62D-BA1EAFE5E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47F9200-407C-4AF6-8CF6-53975FFEDDA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42453-7AD3-4988-BDAA-3A13254B87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1ABBCC6-F356-4BD7-AF29-5B7B2C616B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86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F8DC4-4BD6-41E4-A72B-EDCA4A349E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6D401A83-3A68-4AD4-9217-949E760BB3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5623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599A9-FAE8-4DBB-8AE2-D078F5E31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BC58F76-5CB4-4686-949D-5B9E831D6D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69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06F49-F639-4A00-A84C-BE4755E6B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F1018E76-0962-4FF8-956C-116DDB9595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946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787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2880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0BD4B7-27E3-46EC-AE2C-39E2AEC15BB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864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364884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80A16507-D49E-49CD-8020-C031FE92181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769507-F34B-41F1-B16A-B03860010A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67AC5C-EB3E-488F-B036-A2CA7F2606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531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EC0E71-650F-4724-B037-43AF352A8E5E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802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B9A64A-E696-4A0E-B2D9-1918A188E949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3207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067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6847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2578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69810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20CDD-A4FE-49A3-87BB-5E5B2848A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E74AD0-1D25-4E87-B06B-C1CB3037B70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71F3B-7519-447C-8013-B9E8B91057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B16B27E9-5FBD-4DF3-B5DC-EAD1B88720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657EB4C7-AF39-4849-B67A-4B46241A41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2042769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8A64C-D8F5-468B-8F19-F6AF95174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79580D-5634-4FA6-9796-3562C5B0E9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9DAF8AE1-1690-4006-BA5C-A87A507AD6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26A93C94-9504-4A61-A3A0-0471E165E7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21475115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B0647-2FB9-4EC0-955B-031D07C4E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2C5E66-1719-4684-A76F-69E6B859B0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B40E6A46-22F7-4728-AD71-3467142EC3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6470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976C2-363F-4AE3-BBE6-CB1AC15B1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24E4FA-B905-46A4-BF0A-984CC99039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C144705D-5FCA-4256-8772-0575B0CEBB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34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8CE2-E147-4546-A53E-67D419E7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DE6A-A219-4F09-85FF-49008B84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D4096-54EB-4D64-B631-AB287641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6AC8-0FFE-4266-87B4-726DCEC6992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916BB-E0CA-4CF5-A30C-9C0E6451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8FC1-0158-424F-A30C-56D3D4B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9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33150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851AC-E803-1D4D-80AA-D8015B7F63A8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928783" y="6388810"/>
            <a:ext cx="783792" cy="2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6" r:id="rId11"/>
    <p:sldLayoutId id="2147485510" r:id="rId12"/>
    <p:sldLayoutId id="2147485436" r:id="rId13"/>
    <p:sldLayoutId id="2147485438" r:id="rId14"/>
    <p:sldLayoutId id="2147485440" r:id="rId15"/>
    <p:sldLayoutId id="2147485441" r:id="rId16"/>
    <p:sldLayoutId id="2147485442" r:id="rId17"/>
    <p:sldLayoutId id="2147485443" r:id="rId18"/>
    <p:sldLayoutId id="2147485444" r:id="rId19"/>
    <p:sldLayoutId id="2147485445" r:id="rId20"/>
    <p:sldLayoutId id="2147485446" r:id="rId21"/>
    <p:sldLayoutId id="2147485447" r:id="rId22"/>
    <p:sldLayoutId id="2147485448" r:id="rId23"/>
    <p:sldLayoutId id="2147485449" r:id="rId24"/>
    <p:sldLayoutId id="2147485450" r:id="rId25"/>
    <p:sldLayoutId id="2147485452" r:id="rId26"/>
    <p:sldLayoutId id="2147485512" r:id="rId27"/>
    <p:sldLayoutId id="2147485453" r:id="rId28"/>
    <p:sldLayoutId id="2147485513" r:id="rId29"/>
    <p:sldLayoutId id="2147485527" r:id="rId3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33150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851AC-E803-1D4D-80AA-D8015B7F63A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928783" y="6388810"/>
            <a:ext cx="783792" cy="237114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729745D4-117A-4EA3-B863-261048CD23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3509C1E5-6816-4C42-8222-45ED54C3CD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3724D-D98F-4397-8249-7DB79F6B8B3D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928783" y="6388810"/>
            <a:ext cx="783792" cy="2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6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9" r:id="rId1"/>
    <p:sldLayoutId id="2147485530" r:id="rId2"/>
    <p:sldLayoutId id="2147485531" r:id="rId3"/>
    <p:sldLayoutId id="2147485532" r:id="rId4"/>
    <p:sldLayoutId id="2147485533" r:id="rId5"/>
    <p:sldLayoutId id="2147485534" r:id="rId6"/>
    <p:sldLayoutId id="2147485535" r:id="rId7"/>
    <p:sldLayoutId id="2147485536" r:id="rId8"/>
    <p:sldLayoutId id="2147485537" r:id="rId9"/>
    <p:sldLayoutId id="2147485538" r:id="rId10"/>
    <p:sldLayoutId id="2147485539" r:id="rId11"/>
    <p:sldLayoutId id="2147485540" r:id="rId12"/>
    <p:sldLayoutId id="2147485541" r:id="rId13"/>
    <p:sldLayoutId id="2147485542" r:id="rId14"/>
    <p:sldLayoutId id="2147485543" r:id="rId15"/>
    <p:sldLayoutId id="2147485544" r:id="rId16"/>
    <p:sldLayoutId id="2147485545" r:id="rId17"/>
    <p:sldLayoutId id="2147485546" r:id="rId18"/>
    <p:sldLayoutId id="2147485547" r:id="rId19"/>
    <p:sldLayoutId id="2147485548" r:id="rId20"/>
    <p:sldLayoutId id="2147485549" r:id="rId21"/>
    <p:sldLayoutId id="2147485550" r:id="rId22"/>
    <p:sldLayoutId id="2147485551" r:id="rId23"/>
    <p:sldLayoutId id="2147485552" r:id="rId24"/>
    <p:sldLayoutId id="2147485553" r:id="rId25"/>
    <p:sldLayoutId id="2147485554" r:id="rId26"/>
    <p:sldLayoutId id="2147485555" r:id="rId27"/>
    <p:sldLayoutId id="2147485556" r:id="rId28"/>
    <p:sldLayoutId id="2147485557" r:id="rId29"/>
    <p:sldLayoutId id="2147485558" r:id="rId3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  <p15:guide id="11" pos="619" userDrawn="1">
          <p15:clr>
            <a:srgbClr val="F26B43"/>
          </p15:clr>
        </p15:guide>
        <p15:guide id="12" orient="horz" pos="300" userDrawn="1">
          <p15:clr>
            <a:srgbClr val="F26B43"/>
          </p15:clr>
        </p15:guide>
        <p15:guide id="13" orient="horz" pos="4020" userDrawn="1">
          <p15:clr>
            <a:srgbClr val="F26B43"/>
          </p15:clr>
        </p15:guide>
        <p15:guide id="14" pos="7378" userDrawn="1">
          <p15:clr>
            <a:srgbClr val="F26B43"/>
          </p15:clr>
        </p15:guide>
        <p15:guide id="15" pos="302" userDrawn="1">
          <p15:clr>
            <a:srgbClr val="F26B43"/>
          </p15:clr>
        </p15:guide>
        <p15:guide id="16" pos="706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33150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851AC-E803-1D4D-80AA-D8015B7F63A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928783" y="6388810"/>
            <a:ext cx="783792" cy="237114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B64404F6-8A3D-496D-8A9C-D4649AA56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67014AEA-083D-4916-B1DD-D42282DB65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F3AA64-0D6F-483A-A409-B22FE2630E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928783" y="6388810"/>
            <a:ext cx="783792" cy="2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  <p:sldLayoutId id="2147485561" r:id="rId2"/>
    <p:sldLayoutId id="2147485562" r:id="rId3"/>
    <p:sldLayoutId id="2147485563" r:id="rId4"/>
    <p:sldLayoutId id="2147485564" r:id="rId5"/>
    <p:sldLayoutId id="2147485565" r:id="rId6"/>
    <p:sldLayoutId id="2147485566" r:id="rId7"/>
    <p:sldLayoutId id="2147485567" r:id="rId8"/>
    <p:sldLayoutId id="2147485568" r:id="rId9"/>
    <p:sldLayoutId id="2147485569" r:id="rId10"/>
    <p:sldLayoutId id="2147485570" r:id="rId11"/>
    <p:sldLayoutId id="2147485571" r:id="rId12"/>
    <p:sldLayoutId id="2147485572" r:id="rId13"/>
    <p:sldLayoutId id="2147485573" r:id="rId14"/>
    <p:sldLayoutId id="2147485574" r:id="rId15"/>
    <p:sldLayoutId id="2147485575" r:id="rId16"/>
    <p:sldLayoutId id="2147485576" r:id="rId17"/>
    <p:sldLayoutId id="2147485577" r:id="rId18"/>
    <p:sldLayoutId id="2147485578" r:id="rId19"/>
    <p:sldLayoutId id="2147485579" r:id="rId20"/>
    <p:sldLayoutId id="2147485580" r:id="rId21"/>
    <p:sldLayoutId id="2147485581" r:id="rId22"/>
    <p:sldLayoutId id="2147485582" r:id="rId23"/>
    <p:sldLayoutId id="2147485583" r:id="rId24"/>
    <p:sldLayoutId id="2147485584" r:id="rId25"/>
    <p:sldLayoutId id="2147485585" r:id="rId26"/>
    <p:sldLayoutId id="2147485586" r:id="rId27"/>
    <p:sldLayoutId id="2147485587" r:id="rId28"/>
    <p:sldLayoutId id="2147485588" r:id="rId29"/>
    <p:sldLayoutId id="2147485589" r:id="rId3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  <p15:guide id="11" pos="619" userDrawn="1">
          <p15:clr>
            <a:srgbClr val="F26B43"/>
          </p15:clr>
        </p15:guide>
        <p15:guide id="12" orient="horz" pos="300" userDrawn="1">
          <p15:clr>
            <a:srgbClr val="F26B43"/>
          </p15:clr>
        </p15:guide>
        <p15:guide id="13" orient="horz" pos="4020" userDrawn="1">
          <p15:clr>
            <a:srgbClr val="F26B43"/>
          </p15:clr>
        </p15:guide>
        <p15:guide id="14" pos="7378" userDrawn="1">
          <p15:clr>
            <a:srgbClr val="F26B43"/>
          </p15:clr>
        </p15:guide>
        <p15:guide id="15" pos="302" userDrawn="1">
          <p15:clr>
            <a:srgbClr val="F26B43"/>
          </p15:clr>
        </p15:guide>
        <p15:guide id="16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079C9-1070-9E4F-B413-166186892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1131" y="5770761"/>
            <a:ext cx="4264272" cy="295077"/>
          </a:xfrm>
        </p:spPr>
        <p:txBody>
          <a:bodyPr/>
          <a:lstStyle/>
          <a:p>
            <a:r>
              <a:rPr lang="en-US" altLang="zh-CN" dirty="0"/>
              <a:t>Justin He  justin.he@arm.com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7D44-58E7-F544-8C9F-D5E8999B8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1131" y="6080641"/>
            <a:ext cx="4264272" cy="301109"/>
          </a:xfrm>
        </p:spPr>
        <p:txBody>
          <a:bodyPr/>
          <a:lstStyle/>
          <a:p>
            <a:r>
              <a:rPr lang="en-US"/>
              <a:t>2019 </a:t>
            </a:r>
            <a:r>
              <a:rPr lang="en-US" altLang="zh-CN"/>
              <a:t>Oct CLK2019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6E73E8-D253-8B4E-9512-1BBB4110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78" y="2259595"/>
            <a:ext cx="9430644" cy="1636366"/>
          </a:xfrm>
        </p:spPr>
        <p:txBody>
          <a:bodyPr/>
          <a:lstStyle/>
          <a:p>
            <a:r>
              <a:rPr lang="en-US" b="1" dirty="0"/>
              <a:t>ACPI-based vCPU </a:t>
            </a:r>
            <a:r>
              <a:rPr lang="en-US" b="1" dirty="0" err="1"/>
              <a:t>hotplug</a:t>
            </a:r>
            <a:r>
              <a:rPr lang="en-US" b="1" dirty="0"/>
              <a:t> support on arm64 </a:t>
            </a:r>
            <a:r>
              <a:rPr lang="en-US" altLang="zh-CN" b="1" dirty="0"/>
              <a:t>Kata-containers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BD07D8B-F5E8-A24D-81D8-C8B5D9243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6989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1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6B8-CB99-4F90-8E27-9D062A13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B5960-8051-4EF3-AC4B-624436A6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755502-A8A8-46F8-A46B-38248ECFC5A4}"/>
              </a:ext>
            </a:extLst>
          </p:cNvPr>
          <p:cNvSpPr/>
          <p:nvPr/>
        </p:nvSpPr>
        <p:spPr>
          <a:xfrm>
            <a:off x="5130063" y="5209390"/>
            <a:ext cx="1162879" cy="6547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Kata runtime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B8639-9D42-4758-9890-DB3DC800C511}"/>
              </a:ext>
            </a:extLst>
          </p:cNvPr>
          <p:cNvSpPr/>
          <p:nvPr/>
        </p:nvSpPr>
        <p:spPr>
          <a:xfrm>
            <a:off x="2362236" y="1462967"/>
            <a:ext cx="2892287" cy="36178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573C1D-DE03-489F-9DE5-44DF3FEEF72F}"/>
              </a:ext>
            </a:extLst>
          </p:cNvPr>
          <p:cNvSpPr/>
          <p:nvPr/>
        </p:nvSpPr>
        <p:spPr>
          <a:xfrm>
            <a:off x="2879070" y="3430915"/>
            <a:ext cx="1567069" cy="487018"/>
          </a:xfrm>
          <a:prstGeom prst="roundRect">
            <a:avLst/>
          </a:prstGeom>
          <a:pattFill prst="ltUpDiag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VCPU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561CAD-3C9E-48D9-A48C-0CDC81F419F7}"/>
              </a:ext>
            </a:extLst>
          </p:cNvPr>
          <p:cNvSpPr/>
          <p:nvPr/>
        </p:nvSpPr>
        <p:spPr>
          <a:xfrm>
            <a:off x="2842628" y="2784871"/>
            <a:ext cx="1567069" cy="487018"/>
          </a:xfrm>
          <a:prstGeom prst="roundRect">
            <a:avLst/>
          </a:prstGeom>
          <a:pattFill prst="ltUpDiag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128M memory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08CE92-70A6-495A-A8BA-EA3A8B471792}"/>
              </a:ext>
            </a:extLst>
          </p:cNvPr>
          <p:cNvSpPr/>
          <p:nvPr/>
        </p:nvSpPr>
        <p:spPr>
          <a:xfrm>
            <a:off x="6766880" y="1497086"/>
            <a:ext cx="3062884" cy="35496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C9BD65-3263-4155-905F-A47B9D407E41}"/>
              </a:ext>
            </a:extLst>
          </p:cNvPr>
          <p:cNvSpPr/>
          <p:nvPr/>
        </p:nvSpPr>
        <p:spPr>
          <a:xfrm>
            <a:off x="7511176" y="3487781"/>
            <a:ext cx="1567069" cy="4870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 VCPUs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71F717-E04C-4C90-A1C3-C5169E8F8D83}"/>
              </a:ext>
            </a:extLst>
          </p:cNvPr>
          <p:cNvSpPr/>
          <p:nvPr/>
        </p:nvSpPr>
        <p:spPr>
          <a:xfrm>
            <a:off x="7508854" y="2773498"/>
            <a:ext cx="1567069" cy="4870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2048 M memory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771FE-3963-4892-ADF9-A1B8E1A42620}"/>
              </a:ext>
            </a:extLst>
          </p:cNvPr>
          <p:cNvCxnSpPr>
            <a:cxnSpLocks/>
          </p:cNvCxnSpPr>
          <p:nvPr/>
        </p:nvCxnSpPr>
        <p:spPr>
          <a:xfrm flipV="1">
            <a:off x="5644392" y="2304975"/>
            <a:ext cx="1890659" cy="28910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FD0C9-177A-4020-9111-BB0B9A898D59}"/>
              </a:ext>
            </a:extLst>
          </p:cNvPr>
          <p:cNvSpPr/>
          <p:nvPr/>
        </p:nvSpPr>
        <p:spPr>
          <a:xfrm>
            <a:off x="5410955" y="3675533"/>
            <a:ext cx="2068724" cy="72327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altLang="zh-CN">
                <a:latin typeface="Calibri"/>
                <a:ea typeface="ＭＳ Ｐゴシック"/>
                <a:cs typeface="Calibri"/>
              </a:rPr>
              <a:t>Mem/CPU hotplug</a:t>
            </a:r>
          </a:p>
          <a:p>
            <a:pPr>
              <a:spcBef>
                <a:spcPts val="600"/>
              </a:spcBef>
              <a:defRPr/>
            </a:pPr>
            <a:r>
              <a:rPr lang="en-US" altLang="zh-CN">
                <a:latin typeface="Calibri"/>
                <a:ea typeface="ＭＳ Ｐゴシック"/>
                <a:cs typeface="Calibri"/>
              </a:rPr>
              <a:t>via gRPC</a:t>
            </a:r>
            <a:endParaRPr lang="en-US" altLang="zh-CN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00C6295-9113-4A41-88F9-DD24AA004CD4}"/>
              </a:ext>
            </a:extLst>
          </p:cNvPr>
          <p:cNvSpPr/>
          <p:nvPr/>
        </p:nvSpPr>
        <p:spPr>
          <a:xfrm>
            <a:off x="5003820" y="993849"/>
            <a:ext cx="2143537" cy="4609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Update Resource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D663F9-7A90-4CC2-8BBA-4CF85F4638A7}"/>
              </a:ext>
            </a:extLst>
          </p:cNvPr>
          <p:cNvSpPr/>
          <p:nvPr/>
        </p:nvSpPr>
        <p:spPr>
          <a:xfrm>
            <a:off x="7632152" y="1831568"/>
            <a:ext cx="1322102" cy="6547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Kata </a:t>
            </a:r>
            <a:r>
              <a:rPr lang="en-US"/>
              <a:t>agent</a:t>
            </a:r>
            <a:endParaRPr lang="en-US" dirty="0"/>
          </a:p>
        </p:txBody>
      </p:sp>
      <p:sp>
        <p:nvSpPr>
          <p:cNvPr id="16" name="箭头: 左弧形 1">
            <a:extLst>
              <a:ext uri="{FF2B5EF4-FFF2-40B4-BE49-F238E27FC236}">
                <a16:creationId xmlns:a16="http://schemas.microsoft.com/office/drawing/2014/main" id="{8B3E51CE-63A9-4B63-93B6-C26212735BDF}"/>
              </a:ext>
            </a:extLst>
          </p:cNvPr>
          <p:cNvSpPr/>
          <p:nvPr/>
        </p:nvSpPr>
        <p:spPr>
          <a:xfrm>
            <a:off x="7027011" y="2096093"/>
            <a:ext cx="458564" cy="1159287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左弧形 14">
            <a:extLst>
              <a:ext uri="{FF2B5EF4-FFF2-40B4-BE49-F238E27FC236}">
                <a16:creationId xmlns:a16="http://schemas.microsoft.com/office/drawing/2014/main" id="{715ECF25-EEF1-4BD6-A3A2-9B8C49E57780}"/>
              </a:ext>
            </a:extLst>
          </p:cNvPr>
          <p:cNvSpPr/>
          <p:nvPr/>
        </p:nvSpPr>
        <p:spPr>
          <a:xfrm flipH="1">
            <a:off x="9146053" y="2096092"/>
            <a:ext cx="462659" cy="1636958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4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A79-669A-403D-9D9D-A83B72F8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 </a:t>
            </a:r>
            <a:r>
              <a:rPr lang="en-US" altLang="zh-CN" dirty="0" err="1"/>
              <a:t>hotplug</a:t>
            </a:r>
            <a:r>
              <a:rPr lang="en-US" altLang="zh-CN" dirty="0"/>
              <a:t> requirement  Kata-containers on arm64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20A6-67E6-4163-9368-31AF7890C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cpu</a:t>
            </a:r>
            <a:r>
              <a:rPr lang="en-US" sz="2800" dirty="0"/>
              <a:t> resource update for “docker run” </a:t>
            </a:r>
            <a:r>
              <a:rPr lang="en-US" sz="2800" dirty="0" err="1"/>
              <a:t>cmd</a:t>
            </a:r>
            <a:r>
              <a:rPr lang="en-US" sz="2800" dirty="0"/>
              <a:t> in Kata-containers project. e.g.</a:t>
            </a:r>
            <a:br>
              <a:rPr lang="en-US" sz="2800" dirty="0"/>
            </a:br>
            <a:r>
              <a:rPr lang="en-US" i="1" dirty="0"/>
              <a:t>$ docker run --runtime=kata-runtime -</a:t>
            </a:r>
            <a:r>
              <a:rPr lang="en-US" i="1" dirty="0" err="1"/>
              <a:t>ti</a:t>
            </a:r>
            <a:r>
              <a:rPr lang="en-US" i="1" dirty="0"/>
              <a:t> --</a:t>
            </a:r>
            <a:r>
              <a:rPr lang="en-US" i="1" dirty="0" err="1"/>
              <a:t>cpus</a:t>
            </a:r>
            <a:r>
              <a:rPr lang="en-US" i="1" dirty="0"/>
              <a:t> 2 </a:t>
            </a:r>
            <a:r>
              <a:rPr lang="en-US" i="1" dirty="0" err="1"/>
              <a:t>debian</a:t>
            </a:r>
            <a:r>
              <a:rPr lang="en-US" i="1" dirty="0"/>
              <a:t> bash</a:t>
            </a:r>
            <a:br>
              <a:rPr lang="en-US" i="1" dirty="0"/>
            </a:br>
            <a:r>
              <a:rPr lang="en-US" i="1" dirty="0"/>
              <a:t>$ docker update --</a:t>
            </a:r>
            <a:r>
              <a:rPr lang="en-US" i="1" dirty="0" err="1"/>
              <a:t>cpus</a:t>
            </a:r>
            <a:r>
              <a:rPr lang="en-US" i="1" dirty="0"/>
              <a:t> 4 foo</a:t>
            </a:r>
            <a:endParaRPr lang="en-US" sz="2800" i="1" dirty="0"/>
          </a:p>
          <a:p>
            <a:r>
              <a:rPr lang="en-US" altLang="zh-CN" sz="2800" dirty="0"/>
              <a:t>Obstacles:</a:t>
            </a:r>
            <a:endParaRPr lang="en-US" sz="2800" dirty="0"/>
          </a:p>
          <a:p>
            <a:pPr lvl="1"/>
            <a:r>
              <a:rPr lang="en-US" sz="2400" dirty="0"/>
              <a:t>Each CPU has a notional point to </a:t>
            </a:r>
            <a:r>
              <a:rPr lang="en-US" altLang="zh-CN" sz="2400" dirty="0"/>
              <a:t>p</a:t>
            </a:r>
            <a:r>
              <a:rPr lang="en-US" sz="2400" dirty="0"/>
              <a:t>oint link to the interrupt controller (to the redistributor, to be precise), and this entity must pre-exist.</a:t>
            </a:r>
          </a:p>
          <a:p>
            <a:pPr lvl="1"/>
            <a:r>
              <a:rPr lang="en-US" sz="2400" dirty="0"/>
              <a:t>When the </a:t>
            </a:r>
            <a:r>
              <a:rPr lang="en-US" sz="2400" dirty="0" err="1"/>
              <a:t>vgic</a:t>
            </a:r>
            <a:r>
              <a:rPr lang="en-US" sz="2400" dirty="0"/>
              <a:t> initializes its internal state it does so based on the number of VCPUs available at the time.</a:t>
            </a:r>
          </a:p>
        </p:txBody>
      </p:sp>
    </p:spTree>
    <p:extLst>
      <p:ext uri="{BB962C8B-B14F-4D97-AF65-F5344CB8AC3E}">
        <p14:creationId xmlns:p14="http://schemas.microsoft.com/office/powerpoint/2010/main" val="40436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219E1-1360-4ADA-A954-B6982767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Online/offline solution</a:t>
            </a:r>
            <a:endParaRPr lang="en-US" dirty="0"/>
          </a:p>
        </p:txBody>
      </p:sp>
      <p:sp>
        <p:nvSpPr>
          <p:cNvPr id="33" name="矩形: 圆角 4">
            <a:extLst>
              <a:ext uri="{FF2B5EF4-FFF2-40B4-BE49-F238E27FC236}">
                <a16:creationId xmlns:a16="http://schemas.microsoft.com/office/drawing/2014/main" id="{80DD2029-1ED1-41A2-A71B-319441FCAFBF}"/>
              </a:ext>
            </a:extLst>
          </p:cNvPr>
          <p:cNvSpPr/>
          <p:nvPr/>
        </p:nvSpPr>
        <p:spPr>
          <a:xfrm>
            <a:off x="1935984" y="1403424"/>
            <a:ext cx="1657107" cy="798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等线"/>
                <a:cs typeface="Calibri"/>
              </a:rPr>
              <a:t>Kata qmp</a:t>
            </a:r>
            <a:endParaRPr lang="zh-CN" altLang="en-US"/>
          </a:p>
        </p:txBody>
      </p:sp>
      <p:sp>
        <p:nvSpPr>
          <p:cNvPr id="34" name="矩形: 圆角 5">
            <a:extLst>
              <a:ext uri="{FF2B5EF4-FFF2-40B4-BE49-F238E27FC236}">
                <a16:creationId xmlns:a16="http://schemas.microsoft.com/office/drawing/2014/main" id="{63745581-AF05-4DA2-9AE2-881CF33A4F91}"/>
              </a:ext>
            </a:extLst>
          </p:cNvPr>
          <p:cNvSpPr/>
          <p:nvPr/>
        </p:nvSpPr>
        <p:spPr>
          <a:xfrm>
            <a:off x="5152781" y="1388494"/>
            <a:ext cx="1657107" cy="798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等线"/>
                <a:cs typeface="Calibri"/>
              </a:rPr>
              <a:t>qemu</a:t>
            </a:r>
            <a:endParaRPr lang="zh-CN" altLang="en-US"/>
          </a:p>
        </p:txBody>
      </p:sp>
      <p:sp>
        <p:nvSpPr>
          <p:cNvPr id="35" name="矩形: 圆角 6">
            <a:extLst>
              <a:ext uri="{FF2B5EF4-FFF2-40B4-BE49-F238E27FC236}">
                <a16:creationId xmlns:a16="http://schemas.microsoft.com/office/drawing/2014/main" id="{A1BC2AB2-F3D4-4912-8460-3735ADC25776}"/>
              </a:ext>
            </a:extLst>
          </p:cNvPr>
          <p:cNvSpPr/>
          <p:nvPr/>
        </p:nvSpPr>
        <p:spPr>
          <a:xfrm>
            <a:off x="8647875" y="1422630"/>
            <a:ext cx="1657107" cy="798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等线"/>
                <a:cs typeface="Calibri"/>
              </a:rPr>
              <a:t>Guest vm</a:t>
            </a:r>
            <a:endParaRPr lang="zh-CN" altLang="en-US"/>
          </a:p>
        </p:txBody>
      </p:sp>
      <p:cxnSp>
        <p:nvCxnSpPr>
          <p:cNvPr id="36" name="直接箭头连接符 7">
            <a:extLst>
              <a:ext uri="{FF2B5EF4-FFF2-40B4-BE49-F238E27FC236}">
                <a16:creationId xmlns:a16="http://schemas.microsoft.com/office/drawing/2014/main" id="{CA9C8B0B-F656-4BB5-9070-4144B016CDB1}"/>
              </a:ext>
            </a:extLst>
          </p:cNvPr>
          <p:cNvCxnSpPr>
            <a:cxnSpLocks/>
          </p:cNvCxnSpPr>
          <p:nvPr/>
        </p:nvCxnSpPr>
        <p:spPr>
          <a:xfrm flipH="1">
            <a:off x="2773099" y="2109980"/>
            <a:ext cx="58838" cy="4308747"/>
          </a:xfrm>
          <a:prstGeom prst="straightConnector1">
            <a:avLst/>
          </a:prstGeom>
          <a:ln w="1270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7">
            <a:extLst>
              <a:ext uri="{FF2B5EF4-FFF2-40B4-BE49-F238E27FC236}">
                <a16:creationId xmlns:a16="http://schemas.microsoft.com/office/drawing/2014/main" id="{1A6F8F6D-8D39-456B-9D1C-F186FED215F7}"/>
              </a:ext>
            </a:extLst>
          </p:cNvPr>
          <p:cNvCxnSpPr>
            <a:cxnSpLocks/>
          </p:cNvCxnSpPr>
          <p:nvPr/>
        </p:nvCxnSpPr>
        <p:spPr>
          <a:xfrm>
            <a:off x="6021714" y="2045349"/>
            <a:ext cx="5097" cy="3262317"/>
          </a:xfrm>
          <a:prstGeom prst="straightConnector1">
            <a:avLst/>
          </a:prstGeom>
          <a:ln w="1270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>
            <a:extLst>
              <a:ext uri="{FF2B5EF4-FFF2-40B4-BE49-F238E27FC236}">
                <a16:creationId xmlns:a16="http://schemas.microsoft.com/office/drawing/2014/main" id="{1A2A3B19-3A41-4EDE-B526-A2BD2527E928}"/>
              </a:ext>
            </a:extLst>
          </p:cNvPr>
          <p:cNvCxnSpPr>
            <a:cxnSpLocks/>
          </p:cNvCxnSpPr>
          <p:nvPr/>
        </p:nvCxnSpPr>
        <p:spPr>
          <a:xfrm flipH="1">
            <a:off x="9467866" y="1985416"/>
            <a:ext cx="68734" cy="4427500"/>
          </a:xfrm>
          <a:prstGeom prst="straightConnector1">
            <a:avLst/>
          </a:prstGeom>
          <a:ln w="1270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1FE21D8-8725-4084-82B6-0882D1467E28}"/>
              </a:ext>
            </a:extLst>
          </p:cNvPr>
          <p:cNvSpPr/>
          <p:nvPr/>
        </p:nvSpPr>
        <p:spPr>
          <a:xfrm>
            <a:off x="4504224" y="2387627"/>
            <a:ext cx="2972935" cy="5762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guest with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smp</a:t>
            </a:r>
            <a:r>
              <a:rPr lang="en-US" dirty="0">
                <a:solidFill>
                  <a:schemeClr val="tx1"/>
                </a:solidFill>
              </a:rPr>
              <a:t> 4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append “</a:t>
            </a:r>
            <a:r>
              <a:rPr lang="en-US" dirty="0" err="1">
                <a:solidFill>
                  <a:schemeClr val="tx1"/>
                </a:solidFill>
              </a:rPr>
              <a:t>maxcpus</a:t>
            </a:r>
            <a:r>
              <a:rPr lang="en-US" dirty="0">
                <a:solidFill>
                  <a:schemeClr val="tx1"/>
                </a:solidFill>
              </a:rPr>
              <a:t>=1”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8F2B21-EC86-44B3-8A52-A3B0A9BA23ED}"/>
              </a:ext>
            </a:extLst>
          </p:cNvPr>
          <p:cNvSpPr/>
          <p:nvPr/>
        </p:nvSpPr>
        <p:spPr>
          <a:xfrm>
            <a:off x="8108175" y="3077639"/>
            <a:ext cx="2883870" cy="4102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</a:t>
            </a:r>
            <a:r>
              <a:rPr lang="en-US" dirty="0" err="1">
                <a:solidFill>
                  <a:schemeClr val="tx1"/>
                </a:solidFill>
              </a:rPr>
              <a:t>cpu</a:t>
            </a:r>
            <a:r>
              <a:rPr lang="en-US" altLang="zh-CN" dirty="0" err="1">
                <a:solidFill>
                  <a:schemeClr val="tx1"/>
                </a:solidFill>
              </a:rPr>
              <a:t>s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1 online,3 offline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D6F369C-0BA5-49BF-804F-9A07608CB66D}"/>
              </a:ext>
            </a:extLst>
          </p:cNvPr>
          <p:cNvSpPr/>
          <p:nvPr/>
        </p:nvSpPr>
        <p:spPr>
          <a:xfrm>
            <a:off x="2949088" y="3952614"/>
            <a:ext cx="2951936" cy="2513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288D61-A959-4930-9EB4-47218E1DE059}"/>
              </a:ext>
            </a:extLst>
          </p:cNvPr>
          <p:cNvSpPr/>
          <p:nvPr/>
        </p:nvSpPr>
        <p:spPr>
          <a:xfrm>
            <a:off x="3086098" y="3664702"/>
            <a:ext cx="267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query_hotpluggable_cpus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F5B4DB-2FE9-41C2-9803-B64BF6B1958E}"/>
              </a:ext>
            </a:extLst>
          </p:cNvPr>
          <p:cNvSpPr/>
          <p:nvPr/>
        </p:nvSpPr>
        <p:spPr>
          <a:xfrm>
            <a:off x="3176916" y="4233468"/>
            <a:ext cx="217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return </a:t>
            </a:r>
            <a:r>
              <a:rPr lang="en-US" dirty="0" err="1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cpu</a:t>
            </a:r>
            <a:r>
              <a:rPr lang="en-US" dirty="0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 node info </a:t>
            </a:r>
            <a:endParaRPr lang="en-US" dirty="0">
              <a:latin typeface="+mn-lt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87646C0-75FF-4852-ACD4-CF506CC9AE77}"/>
              </a:ext>
            </a:extLst>
          </p:cNvPr>
          <p:cNvSpPr/>
          <p:nvPr/>
        </p:nvSpPr>
        <p:spPr>
          <a:xfrm rot="10800000">
            <a:off x="2935608" y="4474538"/>
            <a:ext cx="2951936" cy="2513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9208EC-99CD-457D-AC4E-DE9EA7919599}"/>
              </a:ext>
            </a:extLst>
          </p:cNvPr>
          <p:cNvSpPr/>
          <p:nvPr/>
        </p:nvSpPr>
        <p:spPr>
          <a:xfrm>
            <a:off x="3260116" y="4662177"/>
            <a:ext cx="20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device_add</a:t>
            </a:r>
            <a:r>
              <a:rPr lang="en-US" dirty="0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/del </a:t>
            </a:r>
            <a:r>
              <a:rPr lang="en-US" dirty="0" err="1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cpu</a:t>
            </a:r>
            <a:r>
              <a:rPr lang="en-US" dirty="0">
                <a:solidFill>
                  <a:srgbClr val="24292E"/>
                </a:solidFill>
                <a:latin typeface="+mn-lt"/>
                <a:ea typeface="Times New Roman" panose="02020603050405020304" pitchFamily="18" charset="0"/>
              </a:rPr>
              <a:t> </a:t>
            </a:r>
            <a:endParaRPr lang="en-US" dirty="0">
              <a:latin typeface="+mn-lt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AA091F-668C-4EC0-BF19-34DF4AF0C67B}"/>
              </a:ext>
            </a:extLst>
          </p:cNvPr>
          <p:cNvSpPr/>
          <p:nvPr/>
        </p:nvSpPr>
        <p:spPr>
          <a:xfrm>
            <a:off x="2956011" y="4906163"/>
            <a:ext cx="2951936" cy="2513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CB7EAB8-6E0C-4927-A5BC-AB021DF782F3}"/>
              </a:ext>
            </a:extLst>
          </p:cNvPr>
          <p:cNvSpPr/>
          <p:nvPr/>
        </p:nvSpPr>
        <p:spPr>
          <a:xfrm>
            <a:off x="2919668" y="5425763"/>
            <a:ext cx="6460466" cy="309389"/>
          </a:xfrm>
          <a:prstGeom prst="rightArrow">
            <a:avLst/>
          </a:prstGeom>
          <a:solidFill>
            <a:schemeClr val="accent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F2387-F024-4300-838F-2F6BC8A4B40D}"/>
              </a:ext>
            </a:extLst>
          </p:cNvPr>
          <p:cNvSpPr/>
          <p:nvPr/>
        </p:nvSpPr>
        <p:spPr>
          <a:xfrm>
            <a:off x="4558179" y="5235898"/>
            <a:ext cx="275171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Calibri"/>
                <a:ea typeface="Times New Roman" panose="02020603050405020304" pitchFamily="18" charset="0"/>
                <a:cs typeface="Calibri"/>
              </a:rPr>
              <a:t>online/offline </a:t>
            </a:r>
            <a:r>
              <a:rPr lang="en-US" dirty="0" err="1">
                <a:solidFill>
                  <a:srgbClr val="24292E"/>
                </a:solidFill>
                <a:latin typeface="Calibri"/>
                <a:ea typeface="Times New Roman" panose="02020603050405020304" pitchFamily="18" charset="0"/>
                <a:cs typeface="Calibri"/>
              </a:rPr>
              <a:t>cpus</a:t>
            </a:r>
            <a:r>
              <a:rPr lang="en-US" dirty="0">
                <a:solidFill>
                  <a:srgbClr val="24292E"/>
                </a:solidFill>
                <a:latin typeface="Calibri"/>
                <a:ea typeface="Times New Roman" panose="02020603050405020304" pitchFamily="18" charset="0"/>
                <a:cs typeface="Calibri"/>
              </a:rPr>
              <a:t> by </a:t>
            </a:r>
            <a:r>
              <a:rPr lang="en-US" dirty="0" err="1">
                <a:solidFill>
                  <a:srgbClr val="24292E"/>
                </a:solidFill>
                <a:latin typeface="Calibri"/>
                <a:ea typeface="Times New Roman" panose="02020603050405020304" pitchFamily="18" charset="0"/>
                <a:cs typeface="Calibri"/>
              </a:rPr>
              <a:t>gRPC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9" name="Arrow: Right 19">
            <a:extLst>
              <a:ext uri="{FF2B5EF4-FFF2-40B4-BE49-F238E27FC236}">
                <a16:creationId xmlns:a16="http://schemas.microsoft.com/office/drawing/2014/main" id="{EACA9CEE-8E72-4E03-9CD6-40C0CDBE9319}"/>
              </a:ext>
            </a:extLst>
          </p:cNvPr>
          <p:cNvSpPr/>
          <p:nvPr/>
        </p:nvSpPr>
        <p:spPr>
          <a:xfrm rot="10800000">
            <a:off x="2915815" y="6018330"/>
            <a:ext cx="2951936" cy="2513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0E0ED908-D4AC-4671-9117-5E7D6F2B1919}"/>
              </a:ext>
            </a:extLst>
          </p:cNvPr>
          <p:cNvSpPr/>
          <p:nvPr/>
        </p:nvSpPr>
        <p:spPr>
          <a:xfrm>
            <a:off x="2933544" y="5780437"/>
            <a:ext cx="2910669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+mn-lt"/>
                <a:ea typeface="ＭＳ Ｐゴシック"/>
              </a:rPr>
              <a:t>Send DEVICE_DELETED event</a:t>
            </a:r>
            <a:endParaRPr lang="zh-CN" dirty="0"/>
          </a:p>
        </p:txBody>
      </p:sp>
      <p:cxnSp>
        <p:nvCxnSpPr>
          <p:cNvPr id="51" name="直接箭头连接符 7">
            <a:extLst>
              <a:ext uri="{FF2B5EF4-FFF2-40B4-BE49-F238E27FC236}">
                <a16:creationId xmlns:a16="http://schemas.microsoft.com/office/drawing/2014/main" id="{F4B03FAE-013A-428E-A840-D3B309097E6D}"/>
              </a:ext>
            </a:extLst>
          </p:cNvPr>
          <p:cNvCxnSpPr>
            <a:cxnSpLocks/>
          </p:cNvCxnSpPr>
          <p:nvPr/>
        </p:nvCxnSpPr>
        <p:spPr>
          <a:xfrm>
            <a:off x="6004590" y="5778292"/>
            <a:ext cx="5097" cy="736587"/>
          </a:xfrm>
          <a:prstGeom prst="straightConnector1">
            <a:avLst/>
          </a:prstGeom>
          <a:ln w="1270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46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0D-6341-429D-8299-D9D2E09A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DB3F-4F83-426F-81D2-A99B4496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the docker container density on arm64. </a:t>
            </a:r>
          </a:p>
          <a:p>
            <a:pPr lvl="1"/>
            <a:r>
              <a:rPr lang="en-US" sz="2800" dirty="0"/>
              <a:t>an orchestration workaround that neither the hypervisor nor the architecture support. </a:t>
            </a:r>
          </a:p>
          <a:p>
            <a:pPr lvl="1"/>
            <a:r>
              <a:rPr lang="en-US" sz="2800" dirty="0"/>
              <a:t>security drawback </a:t>
            </a:r>
            <a:r>
              <a:rPr lang="en-US" altLang="zh-CN" sz="2800" dirty="0"/>
              <a:t>for the containers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69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0D-6341-429D-8299-D9D2E09A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ACPI-based vCPU </a:t>
            </a:r>
            <a:r>
              <a:rPr lang="en-US" b="1" dirty="0" err="1"/>
              <a:t>hotplug</a:t>
            </a:r>
            <a:r>
              <a:rPr lang="en-US" b="1" dirty="0"/>
              <a:t> support on arm64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DB3F-4F83-426F-81D2-A99B4496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Protocol depends on platform</a:t>
            </a:r>
          </a:p>
          <a:p>
            <a:pPr lvl="1"/>
            <a:r>
              <a:rPr lang="en-US" sz="2800" dirty="0"/>
              <a:t>ACPI (x86 &amp; ARM)</a:t>
            </a:r>
          </a:p>
          <a:p>
            <a:pPr lvl="1"/>
            <a:r>
              <a:rPr lang="en-US" sz="2800" dirty="0"/>
              <a:t>PAPR events (POWER)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Some assumptions</a:t>
            </a:r>
          </a:p>
          <a:p>
            <a:pPr lvl="1"/>
            <a:r>
              <a:rPr lang="en-US" sz="2800" dirty="0" err="1"/>
              <a:t>fdt</a:t>
            </a:r>
            <a:r>
              <a:rPr lang="en-US" sz="2800" dirty="0"/>
              <a:t> </a:t>
            </a:r>
            <a:r>
              <a:rPr lang="en-US" sz="2800" dirty="0" err="1"/>
              <a:t>vcpu</a:t>
            </a:r>
            <a:r>
              <a:rPr lang="en-US" sz="2800" dirty="0"/>
              <a:t> </a:t>
            </a:r>
            <a:r>
              <a:rPr lang="en-US" sz="2800" dirty="0" err="1"/>
              <a:t>hotplug</a:t>
            </a:r>
            <a:r>
              <a:rPr lang="en-US" sz="2800" dirty="0"/>
              <a:t> will not be covered </a:t>
            </a:r>
          </a:p>
          <a:p>
            <a:pPr lvl="1"/>
            <a:r>
              <a:rPr lang="en-US" sz="2800" dirty="0" err="1"/>
              <a:t>hotplug</a:t>
            </a:r>
            <a:r>
              <a:rPr lang="en-US" sz="2800" dirty="0"/>
              <a:t> add firstly, then </a:t>
            </a:r>
            <a:r>
              <a:rPr lang="en-US" sz="2800" dirty="0" err="1"/>
              <a:t>hotplug</a:t>
            </a:r>
            <a:r>
              <a:rPr lang="en-US" sz="2800" dirty="0"/>
              <a:t> remove</a:t>
            </a:r>
          </a:p>
          <a:p>
            <a:pPr lvl="1"/>
            <a:r>
              <a:rPr lang="en-US" sz="2800" dirty="0"/>
              <a:t>TCG mode firstly, then </a:t>
            </a:r>
            <a:r>
              <a:rPr lang="en-US" sz="2800" dirty="0" err="1"/>
              <a:t>kvm</a:t>
            </a:r>
            <a:r>
              <a:rPr lang="en-US" sz="2800" dirty="0"/>
              <a:t> mode (</a:t>
            </a:r>
            <a:r>
              <a:rPr lang="en-US" sz="2800" dirty="0" err="1"/>
              <a:t>vgic</a:t>
            </a:r>
            <a:r>
              <a:rPr lang="en-US" sz="2800" dirty="0"/>
              <a:t> initialization limitation)													</a:t>
            </a:r>
            <a:br>
              <a:rPr lang="en-US" sz="2800" dirty="0"/>
            </a:b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746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C5E9-35DC-4C8B-8E34-74A7E9A7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support ACPI-based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6B77-DC41-43A5-BBF0-A78292EB7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3061"/>
            <a:ext cx="11233150" cy="5580890"/>
          </a:xfrm>
        </p:spPr>
        <p:txBody>
          <a:bodyPr/>
          <a:lstStyle/>
          <a:p>
            <a:r>
              <a:rPr lang="en-US" sz="3200" dirty="0"/>
              <a:t>Kernel (guest kernel)</a:t>
            </a:r>
          </a:p>
          <a:p>
            <a:pPr lvl="1"/>
            <a:r>
              <a:rPr lang="en-US" altLang="zh-CN" sz="2800" dirty="0"/>
              <a:t>C</a:t>
            </a:r>
            <a:r>
              <a:rPr lang="en-US" sz="2800" dirty="0"/>
              <a:t>hange scanning process for ACPI tables (MADT...) for pluggable </a:t>
            </a:r>
            <a:r>
              <a:rPr lang="en-US" sz="2800" dirty="0" err="1"/>
              <a:t>Cpus</a:t>
            </a:r>
            <a:r>
              <a:rPr lang="en-US" sz="2800" dirty="0"/>
              <a:t>, </a:t>
            </a:r>
          </a:p>
          <a:p>
            <a:pPr lvl="1"/>
            <a:r>
              <a:rPr lang="en-US" sz="2800" dirty="0"/>
              <a:t>Reserve the </a:t>
            </a:r>
            <a:r>
              <a:rPr lang="en-US" sz="2800" dirty="0" err="1"/>
              <a:t>gic</a:t>
            </a:r>
            <a:r>
              <a:rPr lang="en-US" sz="2800" dirty="0"/>
              <a:t> resource for maximum possible </a:t>
            </a:r>
            <a:r>
              <a:rPr lang="en-US" sz="2800" dirty="0" err="1"/>
              <a:t>cpu</a:t>
            </a:r>
            <a:r>
              <a:rPr lang="en-US" sz="2800" dirty="0"/>
              <a:t> number</a:t>
            </a:r>
          </a:p>
          <a:p>
            <a:pPr lvl="1"/>
            <a:r>
              <a:rPr lang="en-US" altLang="zh-CN" sz="2800" dirty="0"/>
              <a:t>K</a:t>
            </a:r>
            <a:r>
              <a:rPr lang="en-US" sz="2800" dirty="0"/>
              <a:t>ernel receives the ACPI event </a:t>
            </a:r>
            <a:r>
              <a:rPr lang="en-US" altLang="zh-CN" sz="2800" dirty="0"/>
              <a:t>interrupt</a:t>
            </a:r>
            <a:r>
              <a:rPr lang="en-US" sz="2800" dirty="0"/>
              <a:t>, then </a:t>
            </a:r>
            <a:r>
              <a:rPr lang="en-US" altLang="zh-CN" sz="2800" dirty="0"/>
              <a:t>registers a new </a:t>
            </a:r>
            <a:r>
              <a:rPr lang="en-US" altLang="zh-CN" sz="2800" dirty="0" err="1"/>
              <a:t>cpu</a:t>
            </a:r>
            <a:r>
              <a:rPr lang="en-US" altLang="zh-CN" sz="2800" dirty="0"/>
              <a:t>,</a:t>
            </a:r>
            <a:r>
              <a:rPr lang="en-US" sz="2800" dirty="0"/>
              <a:t> start the new </a:t>
            </a:r>
            <a:r>
              <a:rPr lang="en-US" sz="2800" dirty="0" err="1"/>
              <a:t>cpu</a:t>
            </a:r>
            <a:r>
              <a:rPr lang="en-US" sz="2800" dirty="0"/>
              <a:t> by PSCI </a:t>
            </a:r>
            <a:r>
              <a:rPr lang="en-US" sz="2800" dirty="0" err="1"/>
              <a:t>cpu_on</a:t>
            </a:r>
            <a:r>
              <a:rPr lang="en-US" sz="2800" dirty="0"/>
              <a:t> call and</a:t>
            </a:r>
            <a:r>
              <a:rPr lang="en-US" altLang="zh-CN" sz="2800" dirty="0"/>
              <a:t> add it into scheduler system</a:t>
            </a:r>
          </a:p>
          <a:p>
            <a:pPr lvl="1"/>
            <a:r>
              <a:rPr lang="en-US" altLang="zh-CN" sz="2800" dirty="0"/>
              <a:t>Relax the limitation in </a:t>
            </a:r>
            <a:r>
              <a:rPr lang="en-US" altLang="zh-CN" sz="2800" dirty="0" err="1"/>
              <a:t>vgic</a:t>
            </a:r>
            <a:r>
              <a:rPr lang="en-US" altLang="zh-CN" sz="2800" dirty="0"/>
              <a:t> initialization of Arm64 </a:t>
            </a:r>
            <a:r>
              <a:rPr lang="en-US" altLang="zh-CN" sz="2800" dirty="0" err="1"/>
              <a:t>kvm</a:t>
            </a:r>
            <a:endParaRPr lang="en-US" altLang="zh-C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C3BC-1916-4844-87E3-76427AF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C5E9-35DC-4C8B-8E34-74A7E9A7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support ACPI-based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6B77-DC41-43A5-BBF0-A78292EB7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3061"/>
            <a:ext cx="11233150" cy="5580890"/>
          </a:xfrm>
        </p:spPr>
        <p:txBody>
          <a:bodyPr/>
          <a:lstStyle/>
          <a:p>
            <a:r>
              <a:rPr lang="en-US" sz="3200" dirty="0" err="1"/>
              <a:t>Qemu</a:t>
            </a:r>
            <a:r>
              <a:rPr lang="en-US" sz="3200" dirty="0"/>
              <a:t> changes</a:t>
            </a:r>
          </a:p>
          <a:p>
            <a:pPr lvl="1"/>
            <a:r>
              <a:rPr lang="en-US" sz="2800" dirty="0"/>
              <a:t>Implement GED device</a:t>
            </a:r>
          </a:p>
          <a:p>
            <a:pPr lvl="1"/>
            <a:r>
              <a:rPr lang="en-US" altLang="zh-CN" sz="2800" dirty="0"/>
              <a:t>A</a:t>
            </a:r>
            <a:r>
              <a:rPr lang="en-US" sz="2800" dirty="0"/>
              <a:t>dd </a:t>
            </a:r>
            <a:r>
              <a:rPr lang="en-US" sz="2800" dirty="0" err="1"/>
              <a:t>vcpu</a:t>
            </a:r>
            <a:r>
              <a:rPr lang="en-US" sz="2800" dirty="0"/>
              <a:t> </a:t>
            </a:r>
            <a:r>
              <a:rPr lang="en-US" sz="2800" dirty="0" err="1"/>
              <a:t>hotplug</a:t>
            </a:r>
            <a:r>
              <a:rPr lang="en-US" sz="2800" dirty="0"/>
              <a:t> infrastructure </a:t>
            </a:r>
            <a:r>
              <a:rPr lang="en-US" sz="2800" dirty="0" err="1"/>
              <a:t>virt_new_cpu</a:t>
            </a:r>
            <a:r>
              <a:rPr lang="en-US" sz="2800" dirty="0"/>
              <a:t>, </a:t>
            </a:r>
            <a:r>
              <a:rPr lang="en-US" sz="2800" dirty="0" err="1"/>
              <a:t>virt_cpu_plug</a:t>
            </a:r>
            <a:r>
              <a:rPr lang="en-US" sz="2800" dirty="0"/>
              <a:t>, </a:t>
            </a:r>
            <a:r>
              <a:rPr lang="en-US" sz="2800" dirty="0" err="1"/>
              <a:t>preplug</a:t>
            </a:r>
            <a:endParaRPr lang="en-US" sz="2800" dirty="0"/>
          </a:p>
          <a:p>
            <a:pPr lvl="1"/>
            <a:r>
              <a:rPr lang="en-US" sz="2800" dirty="0"/>
              <a:t>Map the </a:t>
            </a:r>
            <a:r>
              <a:rPr lang="en-US" sz="2800" dirty="0" err="1"/>
              <a:t>mp_affinity</a:t>
            </a:r>
            <a:r>
              <a:rPr lang="en-US" sz="2800" dirty="0"/>
              <a:t> to </a:t>
            </a:r>
            <a:r>
              <a:rPr lang="en-US" sz="2800" dirty="0" err="1"/>
              <a:t>cpu</a:t>
            </a:r>
            <a:r>
              <a:rPr lang="en-US" sz="2800" dirty="0"/>
              <a:t> id.</a:t>
            </a:r>
          </a:p>
          <a:p>
            <a:pPr lvl="1"/>
            <a:r>
              <a:rPr lang="en-US" altLang="zh-CN" sz="2800" dirty="0"/>
              <a:t>B</a:t>
            </a:r>
            <a:r>
              <a:rPr lang="en-US" sz="2800" dirty="0"/>
              <a:t>uild ACPI tables, set the flag in MADT</a:t>
            </a:r>
          </a:p>
          <a:p>
            <a:pPr lvl="1"/>
            <a:r>
              <a:rPr lang="en-US" altLang="zh-CN" sz="2800" dirty="0"/>
              <a:t>S</a:t>
            </a:r>
            <a:r>
              <a:rPr lang="en-US" sz="2800" dirty="0"/>
              <a:t>end ACPI GED event to notify the new </a:t>
            </a:r>
            <a:r>
              <a:rPr lang="en-US" sz="2800" dirty="0" err="1"/>
              <a:t>vcpu</a:t>
            </a:r>
            <a:endParaRPr lang="en-US" sz="2800" dirty="0"/>
          </a:p>
          <a:p>
            <a:pPr lvl="1"/>
            <a:r>
              <a:rPr lang="en-US" altLang="zh-CN" sz="2800" dirty="0"/>
              <a:t>R</a:t>
            </a:r>
            <a:r>
              <a:rPr lang="en-US" sz="2800" dirty="0"/>
              <a:t>eserve the </a:t>
            </a:r>
            <a:r>
              <a:rPr lang="en-US" sz="2800" dirty="0" err="1"/>
              <a:t>MaxCpus</a:t>
            </a:r>
            <a:r>
              <a:rPr lang="en-US" sz="2800" dirty="0"/>
              <a:t> </a:t>
            </a:r>
            <a:r>
              <a:rPr lang="en-US" sz="2800" dirty="0" err="1"/>
              <a:t>vcpu</a:t>
            </a:r>
            <a:r>
              <a:rPr lang="en-US" sz="2800" dirty="0"/>
              <a:t> for </a:t>
            </a:r>
            <a:r>
              <a:rPr lang="en-US" sz="2800" dirty="0" err="1"/>
              <a:t>gic</a:t>
            </a:r>
            <a:r>
              <a:rPr lang="en-US" sz="2800" dirty="0"/>
              <a:t> initialization</a:t>
            </a:r>
          </a:p>
          <a:p>
            <a:pPr lvl="1"/>
            <a:r>
              <a:rPr lang="en-US" altLang="zh-CN" sz="2800" dirty="0" err="1"/>
              <a:t>Vcpu</a:t>
            </a:r>
            <a:r>
              <a:rPr lang="en-US" altLang="zh-CN" sz="2800" dirty="0"/>
              <a:t> thread will be dynamically allocated/removed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C3BC-1916-4844-87E3-76427AF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0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0023-B594-4991-883A-E5A16807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15671"/>
            <a:ext cx="11233150" cy="654760"/>
          </a:xfrm>
        </p:spPr>
        <p:txBody>
          <a:bodyPr/>
          <a:lstStyle/>
          <a:p>
            <a:r>
              <a:rPr lang="en-US" dirty="0"/>
              <a:t>Status and 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C741-CBB7-4BF4-AC0B-B5975431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417BB-EB3B-4F33-9CD5-B6FF2823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3C23-66AE-4896-B656-F6930F924A44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B9336F-5369-4862-9444-BD7CF09DEEF5}"/>
              </a:ext>
            </a:extLst>
          </p:cNvPr>
          <p:cNvSpPr txBox="1">
            <a:spLocks/>
          </p:cNvSpPr>
          <p:nvPr/>
        </p:nvSpPr>
        <p:spPr>
          <a:xfrm>
            <a:off x="631825" y="1285461"/>
            <a:ext cx="11233150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Status</a:t>
            </a:r>
          </a:p>
          <a:p>
            <a:pPr lvl="1"/>
            <a:r>
              <a:rPr lang="en-US" sz="3200" dirty="0"/>
              <a:t>Kernel (guest kernel)</a:t>
            </a:r>
          </a:p>
          <a:p>
            <a:pPr lvl="2"/>
            <a:r>
              <a:rPr lang="en-US" sz="2800" dirty="0"/>
              <a:t>Huawei (Wang </a:t>
            </a:r>
            <a:r>
              <a:rPr lang="en-US" sz="2800" dirty="0" err="1"/>
              <a:t>xiongfeng</a:t>
            </a:r>
            <a:r>
              <a:rPr lang="en-US" sz="2800" dirty="0"/>
              <a:t>) proposed a RFC series </a:t>
            </a:r>
            <a:r>
              <a:rPr lang="en-US" altLang="zh-CN" sz="2800" dirty="0"/>
              <a:t>in </a:t>
            </a:r>
            <a:r>
              <a:rPr lang="en-US" sz="2800" dirty="0"/>
              <a:t>2019 June</a:t>
            </a:r>
            <a:endParaRPr lang="en-US" sz="3200" dirty="0"/>
          </a:p>
          <a:p>
            <a:pPr lvl="1"/>
            <a:r>
              <a:rPr lang="en-US" sz="3200" dirty="0" err="1"/>
              <a:t>Qemu</a:t>
            </a:r>
            <a:r>
              <a:rPr lang="en-US" sz="3200" dirty="0"/>
              <a:t> changes</a:t>
            </a:r>
          </a:p>
          <a:p>
            <a:pPr lvl="2"/>
            <a:r>
              <a:rPr lang="en-US" altLang="zh-CN" sz="2800" dirty="0"/>
              <a:t>codes are done in TCG/gicv2 mode.</a:t>
            </a:r>
            <a:endParaRPr lang="en-US" sz="2800" dirty="0"/>
          </a:p>
          <a:p>
            <a:r>
              <a:rPr lang="en-US" sz="3200" dirty="0"/>
              <a:t>F</a:t>
            </a:r>
            <a:r>
              <a:rPr lang="en-US" sz="3200"/>
              <a:t>uture </a:t>
            </a:r>
            <a:r>
              <a:rPr lang="en-US" sz="3200" dirty="0"/>
              <a:t>plan</a:t>
            </a:r>
          </a:p>
          <a:p>
            <a:pPr lvl="1"/>
            <a:r>
              <a:rPr lang="en-US" sz="2800" dirty="0"/>
              <a:t>Support </a:t>
            </a:r>
            <a:r>
              <a:rPr lang="en-US" sz="2800" dirty="0" err="1"/>
              <a:t>kvm</a:t>
            </a:r>
            <a:r>
              <a:rPr lang="en-US" sz="2800" dirty="0"/>
              <a:t>/gicv3 mode at </a:t>
            </a:r>
            <a:r>
              <a:rPr lang="en-US" sz="2800" dirty="0" err="1"/>
              <a:t>qemu</a:t>
            </a:r>
            <a:r>
              <a:rPr lang="en-US" sz="2800" dirty="0"/>
              <a:t> side</a:t>
            </a:r>
          </a:p>
          <a:p>
            <a:pPr lvl="1"/>
            <a:r>
              <a:rPr lang="en-US" sz="2800" dirty="0"/>
              <a:t>Do not conflict the codes with support ACPI </a:t>
            </a:r>
            <a:r>
              <a:rPr lang="en-US" sz="2800" dirty="0" err="1"/>
              <a:t>cpu</a:t>
            </a:r>
            <a:r>
              <a:rPr lang="en-US" sz="2800" dirty="0"/>
              <a:t> </a:t>
            </a:r>
            <a:r>
              <a:rPr lang="en-US" sz="2800" dirty="0" err="1"/>
              <a:t>hotplug</a:t>
            </a:r>
            <a:r>
              <a:rPr lang="en-US" sz="2800" dirty="0"/>
              <a:t> physically on host</a:t>
            </a:r>
          </a:p>
        </p:txBody>
      </p:sp>
    </p:spTree>
    <p:extLst>
      <p:ext uri="{BB962C8B-B14F-4D97-AF65-F5344CB8AC3E}">
        <p14:creationId xmlns:p14="http://schemas.microsoft.com/office/powerpoint/2010/main" val="266455640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" id="{8CE823C3-F31A-D14A-9E27-E9A0885B8FCD}" vid="{CE7EA357-F2F1-1444-8AA4-D862AA553F03}"/>
    </a:ext>
  </a:extLst>
</a:theme>
</file>

<file path=ppt/theme/theme2.xml><?xml version="1.0" encoding="utf-8"?>
<a:theme xmlns:a="http://schemas.openxmlformats.org/drawingml/2006/main" name="1_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" id="{8CE823C3-F31A-D14A-9E27-E9A0885B8FCD}" vid="{CE7EA357-F2F1-1444-8AA4-D862AA553F03}"/>
    </a:ext>
  </a:extLst>
</a:theme>
</file>

<file path=ppt/theme/theme3.xml><?xml version="1.0" encoding="utf-8"?>
<a:theme xmlns:a="http://schemas.openxmlformats.org/drawingml/2006/main" name="2_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" id="{8CE823C3-F31A-D14A-9E27-E9A0885B8FCD}" vid="{CE7EA357-F2F1-1444-8AA4-D862AA553F0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0950e01-db07-4e41-9c32-b7a8e9fccc9b"/>
    <ds:schemaRef ds:uri="http://schemas.microsoft.com/sharepoint/v3/fields"/>
    <ds:schemaRef ds:uri="http://www.w3.org/XML/1998/namespace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Arm_Limited_2019</Template>
  <TotalTime>0</TotalTime>
  <Words>566</Words>
  <Application>Microsoft Office PowerPoint</Application>
  <PresentationFormat>Widescreen</PresentationFormat>
  <Paragraphs>118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Arm_PPT_Public</vt:lpstr>
      <vt:lpstr>1_Arm_PPT_Public</vt:lpstr>
      <vt:lpstr>2_Arm_PPT_Public</vt:lpstr>
      <vt:lpstr>ACPI-based vCPU hotplug support on arm64 Kata-containers</vt:lpstr>
      <vt:lpstr>Background</vt:lpstr>
      <vt:lpstr>CPU hotplug requirement  Kata-containers on arm64</vt:lpstr>
      <vt:lpstr>Online/offline solution</vt:lpstr>
      <vt:lpstr>Disadvantages: </vt:lpstr>
      <vt:lpstr>ACPI-based vCPU hotplug support on arm64</vt:lpstr>
      <vt:lpstr>Steps to support ACPI-based solution</vt:lpstr>
      <vt:lpstr>Steps to support ACPI-based solution</vt:lpstr>
      <vt:lpstr>Status and future plan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2019-04-10T09:29:50Z</dcterms:created>
  <dcterms:modified xsi:type="dcterms:W3CDTF">2019-10-20T01:05:20Z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